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2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3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9" r:id="rId2"/>
    <p:sldId id="258" r:id="rId3"/>
    <p:sldId id="260" r:id="rId4"/>
    <p:sldId id="262" r:id="rId5"/>
    <p:sldId id="256" r:id="rId6"/>
    <p:sldId id="257" r:id="rId7"/>
    <p:sldId id="265" r:id="rId8"/>
    <p:sldId id="266" r:id="rId9"/>
    <p:sldId id="268" r:id="rId10"/>
    <p:sldId id="269" r:id="rId11"/>
    <p:sldId id="270" r:id="rId12"/>
    <p:sldId id="273" r:id="rId13"/>
    <p:sldId id="272" r:id="rId14"/>
    <p:sldId id="275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76" autoAdjust="0"/>
  </p:normalViewPr>
  <p:slideViewPr>
    <p:cSldViewPr snapToGrid="0">
      <p:cViewPr varScale="1">
        <p:scale>
          <a:sx n="82" d="100"/>
          <a:sy n="82" d="100"/>
        </p:scale>
        <p:origin x="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57F41-14CF-4B16-BEDD-FCBC7F16BF3E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A9EC2-6D26-4D4F-BF0B-A4FD5C4EE1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9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劣迹艺人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8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宽容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137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不受限</a:t>
            </a:r>
            <a:r>
              <a:rPr lang="en-US" altLang="zh-CN" dirty="0"/>
              <a:t>-</a:t>
            </a:r>
            <a:r>
              <a:rPr lang="zh-CN" altLang="en-US" dirty="0"/>
              <a:t>王广义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9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现实性、公共性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艺术界定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07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艺术界定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2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争议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6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0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争议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867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创作者</a:t>
            </a:r>
            <a:r>
              <a:rPr lang="en-US" altLang="zh-CN" dirty="0"/>
              <a:t>-</a:t>
            </a:r>
            <a:r>
              <a:rPr lang="zh-CN" altLang="en-US" dirty="0"/>
              <a:t>回到人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58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林生祥</a:t>
            </a:r>
            <a:r>
              <a:rPr lang="en-US" altLang="zh-CN" dirty="0"/>
              <a:t>-</a:t>
            </a:r>
            <a:r>
              <a:rPr lang="zh-CN" altLang="en-US" dirty="0"/>
              <a:t>现实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0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227</a:t>
            </a:r>
            <a:r>
              <a:rPr lang="zh-CN" altLang="en-US" dirty="0"/>
              <a:t>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29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市场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2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审查</a:t>
            </a:r>
            <a:r>
              <a:rPr lang="en-US" altLang="zh-CN" dirty="0"/>
              <a:t>-</a:t>
            </a:r>
            <a:r>
              <a:rPr lang="zh-CN" altLang="en-US" dirty="0"/>
              <a:t>现状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180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人民为中心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9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为人民服务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48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为人民服务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3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音乐黑名单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06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模仿犯罪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55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引言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艺术的价值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艺术的边界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审查的意义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审查的限度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对策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3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意识形态性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9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产业性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539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精神性</a:t>
            </a:r>
            <a:r>
              <a:rPr lang="en-US" altLang="zh-CN" dirty="0"/>
              <a:t>-《</a:t>
            </a:r>
            <a:r>
              <a:rPr lang="zh-CN" altLang="en-US" dirty="0"/>
              <a:t>喜剧演员</a:t>
            </a:r>
            <a:r>
              <a:rPr lang="en-US" altLang="zh-CN" dirty="0"/>
              <a:t>》2019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2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宪法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9EC2-6D26-4D4F-BF0B-A4FD5C4EE1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6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9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6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6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2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5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3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2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0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960661-E163-4AD9-8BB6-D72F12B2EBAD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E8EF-59A1-481B-A0B2-BB6384084C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2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E1AE8D2-824E-D36F-F661-B4DCEB44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78" y="1086678"/>
            <a:ext cx="4684643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2"/>
            <a:ext cx="10515600" cy="471777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1956-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“百花齐放，百家争鸣”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1957-《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关于正确处理人民内部矛盾的问题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 “历史上新的正确的东西，在开始的时候常常得不到多数人承认，只能在斗争中曲折地发展。正确的东西，好的东西，人们一开始常常不承认它们是香花，反而把它们看作毒草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因此，对于科学上、艺术上的是非，应当保持慎重的态度，提倡自由讨论，不要轻率地作结论。”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5BDAC3-CAEA-6AC6-775A-AAE4C640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67" y="1446125"/>
            <a:ext cx="6724699" cy="44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2"/>
            <a:ext cx="10515600" cy="214022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1989.2.5</a:t>
            </a: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第一次由中国人自己举办和参与的现代艺术展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85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新潮美术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4C4656-EFBC-7CC8-43E7-F1E02A7E0A48}"/>
              </a:ext>
            </a:extLst>
          </p:cNvPr>
          <p:cNvSpPr txBox="1"/>
          <p:nvPr/>
        </p:nvSpPr>
        <p:spPr>
          <a:xfrm>
            <a:off x="1161281" y="2932045"/>
            <a:ext cx="351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西方文化影响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C00ED2-4B3E-FC90-5860-2BA050D8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87" y="2047760"/>
            <a:ext cx="3598289" cy="36294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D8611C-E159-B2C5-8B22-10D06827D83D}"/>
              </a:ext>
            </a:extLst>
          </p:cNvPr>
          <p:cNvSpPr txBox="1"/>
          <p:nvPr/>
        </p:nvSpPr>
        <p:spPr>
          <a:xfrm>
            <a:off x="3997894" y="3887733"/>
            <a:ext cx="172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形而上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BDFCCD-8368-EFC4-79D3-EC09A1F40CDA}"/>
              </a:ext>
            </a:extLst>
          </p:cNvPr>
          <p:cNvSpPr txBox="1"/>
          <p:nvPr/>
        </p:nvSpPr>
        <p:spPr>
          <a:xfrm>
            <a:off x="2115437" y="4843422"/>
            <a:ext cx="172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进取性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2"/>
            <a:ext cx="10515600" cy="214022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 “没有火就没有光，但光照所及，远远超过火点儿的大小。”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								 ——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杨绛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4C4656-EFBC-7CC8-43E7-F1E02A7E0A48}"/>
              </a:ext>
            </a:extLst>
          </p:cNvPr>
          <p:cNvSpPr txBox="1"/>
          <p:nvPr/>
        </p:nvSpPr>
        <p:spPr>
          <a:xfrm>
            <a:off x="1910029" y="2935487"/>
            <a:ext cx="225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公共利益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03167-A20F-DB40-FB13-5C258A38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273" y="3289430"/>
            <a:ext cx="4024342" cy="2114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974AF3-218F-641F-C2EE-54ECF149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39" y="2721114"/>
            <a:ext cx="3485321" cy="34853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A7A1A42-2EE6-1988-A4DE-2927272F1FE5}"/>
              </a:ext>
            </a:extLst>
          </p:cNvPr>
          <p:cNvSpPr txBox="1"/>
          <p:nvPr/>
        </p:nvSpPr>
        <p:spPr>
          <a:xfrm>
            <a:off x="2367229" y="3992769"/>
            <a:ext cx="225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公序良俗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3"/>
            <a:ext cx="10515600" cy="462500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分级替代审查？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江苏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关于加强新时代文艺评论工作的实施意见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 坚决抵制低俗媚俗庸俗和泛娱乐化作品，坚持正确价值取向和舆论导向，注重文艺评论的社会效果，弘扬真善美、批驳假恶丑。坚持实事求是，敢于在艺术质量和水平评判上实事求是，敢于对各种不良作品、现象和思潮表明态度，敢于在大是大非问题上表明立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AD14D-97F6-08E2-5A47-3457CE8F885C}"/>
              </a:ext>
            </a:extLst>
          </p:cNvPr>
          <p:cNvSpPr txBox="1"/>
          <p:nvPr/>
        </p:nvSpPr>
        <p:spPr>
          <a:xfrm>
            <a:off x="2062429" y="5094357"/>
            <a:ext cx="225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高下之分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29C563-B42D-C7B6-B7B4-376307CF6D8F}"/>
              </a:ext>
            </a:extLst>
          </p:cNvPr>
          <p:cNvSpPr txBox="1"/>
          <p:nvPr/>
        </p:nvSpPr>
        <p:spPr>
          <a:xfrm>
            <a:off x="6329629" y="5094357"/>
            <a:ext cx="3404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不界定为艺术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95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3"/>
            <a:ext cx="10515600" cy="17691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1973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，美国最高法院：淫秽电影只向成人开放并不是使其免于政府干预的充分条件，因为高尚的生活也是重要的国家利益。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235B11-FE4A-DAE4-E1EE-FA7696FDA560}"/>
              </a:ext>
            </a:extLst>
          </p:cNvPr>
          <p:cNvSpPr txBox="1"/>
          <p:nvPr/>
        </p:nvSpPr>
        <p:spPr>
          <a:xfrm>
            <a:off x="1048637" y="3075057"/>
            <a:ext cx="620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不为艺术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与艺术自由无关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8AC9EC-FA08-B3C4-3D71-5A3903365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825" y="2610679"/>
            <a:ext cx="3829879" cy="3829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6E5000-F089-7984-7345-73B2510EDE6A}"/>
              </a:ext>
            </a:extLst>
          </p:cNvPr>
          <p:cNvSpPr txBox="1"/>
          <p:nvPr/>
        </p:nvSpPr>
        <p:spPr>
          <a:xfrm>
            <a:off x="1817263" y="4631635"/>
            <a:ext cx="371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为低俗而低俗？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100D1C-7F6E-267C-F8B9-7722BD1D4AEB}"/>
              </a:ext>
            </a:extLst>
          </p:cNvPr>
          <p:cNvSpPr txBox="1"/>
          <p:nvPr/>
        </p:nvSpPr>
        <p:spPr>
          <a:xfrm>
            <a:off x="2274463" y="1093856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压制声音？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6160FC-732D-A88E-E019-A8EEEA604AE0}"/>
              </a:ext>
            </a:extLst>
          </p:cNvPr>
          <p:cNvSpPr txBox="1"/>
          <p:nvPr/>
        </p:nvSpPr>
        <p:spPr>
          <a:xfrm>
            <a:off x="7262191" y="1689099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该禁不禁？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D4FF83-D49E-3DFD-0A17-34D8D1AC0CFC}"/>
              </a:ext>
            </a:extLst>
          </p:cNvPr>
          <p:cNvSpPr txBox="1"/>
          <p:nvPr/>
        </p:nvSpPr>
        <p:spPr>
          <a:xfrm>
            <a:off x="5329090" y="2784610"/>
            <a:ext cx="1065083" cy="104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</a:t>
            </a:r>
            <a:endParaRPr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29D04F-6CCF-7583-B25B-4826B8E81748}"/>
              </a:ext>
            </a:extLst>
          </p:cNvPr>
          <p:cNvSpPr txBox="1"/>
          <p:nvPr/>
        </p:nvSpPr>
        <p:spPr>
          <a:xfrm>
            <a:off x="2491408" y="4226890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依照大众？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8D4D02-170B-C180-844D-BF9697B9202A}"/>
              </a:ext>
            </a:extLst>
          </p:cNvPr>
          <p:cNvSpPr txBox="1"/>
          <p:nvPr/>
        </p:nvSpPr>
        <p:spPr>
          <a:xfrm>
            <a:off x="6394173" y="4934776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引导大众？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100D1C-7F6E-267C-F8B9-7722BD1D4AEB}"/>
              </a:ext>
            </a:extLst>
          </p:cNvPr>
          <p:cNvSpPr txBox="1"/>
          <p:nvPr/>
        </p:nvSpPr>
        <p:spPr>
          <a:xfrm>
            <a:off x="935993" y="808934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泛娱乐化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8B5095-10B3-C5E3-CBF1-9E5DBA092B46}"/>
              </a:ext>
            </a:extLst>
          </p:cNvPr>
          <p:cNvSpPr txBox="1"/>
          <p:nvPr/>
        </p:nvSpPr>
        <p:spPr>
          <a:xfrm>
            <a:off x="8600663" y="808934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限制自由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E72985-8DB9-2CF6-20E1-9379F78DD54F}"/>
              </a:ext>
            </a:extLst>
          </p:cNvPr>
          <p:cNvSpPr txBox="1"/>
          <p:nvPr/>
        </p:nvSpPr>
        <p:spPr>
          <a:xfrm>
            <a:off x="935993" y="1849229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影视行业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E2A95A-32A1-DFCF-D455-1C46036C8584}"/>
              </a:ext>
            </a:extLst>
          </p:cNvPr>
          <p:cNvSpPr txBox="1"/>
          <p:nvPr/>
        </p:nvSpPr>
        <p:spPr>
          <a:xfrm>
            <a:off x="8600663" y="1849229"/>
            <a:ext cx="26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游戏行业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91B65FC-124F-6F8D-BDC9-0BFCC0F7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9915"/>
            <a:ext cx="10558670" cy="323352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 把政治性、艺术性、社会反映、市场认可统一起来，把社会效益、社会价值放在首位，不唯流量是从，不用简单的商业标准取代艺术标准。深度介入文艺现场，坚持从作品出发，褒优贬劣、激浊扬清，坚决抵制阿谀奉承、庸俗吹捧、刷分控评等不良现象，重塑批评精神和品格。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86DB4-E040-E9DB-1665-818BDB3C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36" y="609115"/>
            <a:ext cx="4380797" cy="24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D4FF83-D49E-3DFD-0A17-34D8D1AC0CFC}"/>
              </a:ext>
            </a:extLst>
          </p:cNvPr>
          <p:cNvSpPr txBox="1"/>
          <p:nvPr/>
        </p:nvSpPr>
        <p:spPr>
          <a:xfrm>
            <a:off x="4562919" y="2744853"/>
            <a:ext cx="3066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怎么办？</a:t>
            </a:r>
            <a:endParaRPr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95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林生祥 - 面会菜">
            <a:hlinkClick r:id="" action="ppaction://media"/>
            <a:extLst>
              <a:ext uri="{FF2B5EF4-FFF2-40B4-BE49-F238E27FC236}">
                <a16:creationId xmlns:a16="http://schemas.microsoft.com/office/drawing/2014/main" id="{79A70C51-0858-2F86-612C-71726D1BE0F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89" y="60960"/>
            <a:ext cx="304800" cy="304800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74BBD13-B1EB-F196-A69B-C0CF596CFD80}"/>
              </a:ext>
            </a:extLst>
          </p:cNvPr>
          <p:cNvSpPr txBox="1">
            <a:spLocks/>
          </p:cNvSpPr>
          <p:nvPr/>
        </p:nvSpPr>
        <p:spPr>
          <a:xfrm>
            <a:off x="816665" y="2085065"/>
            <a:ext cx="10558670" cy="390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生活就是人民，人民就是生活。人民是真实的、现实的、朴实的，不能用虚构的形象虚构人民，不能用调侃的态度调侃人民，更不能用丑化的笔触丑化人民。广大文艺工作者只有深入人民群众、了解人民的辛勤劳动、感知人民的喜怒哀乐，才能洞悉生活本质，才能把握时代脉动，才能领悟人民心声，才能使文艺创作具有深沉的力量和隽永的魅力。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D60E41-48F1-7C45-B5A8-11C2A0AAED3C}"/>
              </a:ext>
            </a:extLst>
          </p:cNvPr>
          <p:cNvSpPr txBox="1"/>
          <p:nvPr/>
        </p:nvSpPr>
        <p:spPr>
          <a:xfrm>
            <a:off x="994245" y="797285"/>
            <a:ext cx="1024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在中国文联十一大、中国作协十大开幕式上的讲话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A5C0A4-BD03-0A9C-8557-0150D329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91" y="1199604"/>
            <a:ext cx="4553194" cy="4540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B5934B-2FED-8F8D-6416-A1F8372A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24" y="1243650"/>
            <a:ext cx="4496286" cy="44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4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F74D958-943A-4FFC-1573-2354D15A1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1" y="99988"/>
            <a:ext cx="6362747" cy="33290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F9254F-079B-00E7-6089-49A58E24E76C}"/>
              </a:ext>
            </a:extLst>
          </p:cNvPr>
          <p:cNvSpPr txBox="1"/>
          <p:nvPr/>
        </p:nvSpPr>
        <p:spPr>
          <a:xfrm>
            <a:off x="7660275" y="798757"/>
            <a:ext cx="223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2020.2.27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A83AFD-21A7-CED8-2E96-00621F8A63EE}"/>
              </a:ext>
            </a:extLst>
          </p:cNvPr>
          <p:cNvSpPr txBox="1"/>
          <p:nvPr/>
        </p:nvSpPr>
        <p:spPr>
          <a:xfrm>
            <a:off x="9073347" y="1506643"/>
            <a:ext cx="120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AO3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269298-F203-6346-E492-290C2D39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021" y="2214529"/>
            <a:ext cx="4805398" cy="46434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A0E599B-BF3B-4092-4D70-020AFFB7727E}"/>
              </a:ext>
            </a:extLst>
          </p:cNvPr>
          <p:cNvSpPr txBox="1"/>
          <p:nvPr/>
        </p:nvSpPr>
        <p:spPr>
          <a:xfrm>
            <a:off x="2687959" y="4873658"/>
            <a:ext cx="152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52.8%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7E8238-32BD-5681-E24B-6153FC03D912}"/>
              </a:ext>
            </a:extLst>
          </p:cNvPr>
          <p:cNvSpPr txBox="1"/>
          <p:nvPr/>
        </p:nvSpPr>
        <p:spPr>
          <a:xfrm>
            <a:off x="2687959" y="5866967"/>
            <a:ext cx="152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78.4%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AEE6DA-B15C-BED0-A41A-F2E80DE36D5F}"/>
              </a:ext>
            </a:extLst>
          </p:cNvPr>
          <p:cNvSpPr txBox="1"/>
          <p:nvPr/>
        </p:nvSpPr>
        <p:spPr>
          <a:xfrm>
            <a:off x="827643" y="3880349"/>
            <a:ext cx="281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33.1%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1A06D-EBDD-0913-5BF1-B26B8A4D16F2}"/>
              </a:ext>
            </a:extLst>
          </p:cNvPr>
          <p:cNvSpPr txBox="1"/>
          <p:nvPr/>
        </p:nvSpPr>
        <p:spPr>
          <a:xfrm>
            <a:off x="3641909" y="3880349"/>
            <a:ext cx="281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成人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19.7%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9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99ABF26-1E7A-9F7F-F5CC-8DC20969BE97}"/>
              </a:ext>
            </a:extLst>
          </p:cNvPr>
          <p:cNvSpPr txBox="1">
            <a:spLocks/>
          </p:cNvSpPr>
          <p:nvPr/>
        </p:nvSpPr>
        <p:spPr>
          <a:xfrm>
            <a:off x="816665" y="330439"/>
            <a:ext cx="10558670" cy="369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文艺要效益，但决不能沾染铜臭气、当市场的奴隶。创作要靠心血，表演要靠实力，形象要靠塑造，效益要靠品质，名声要靠德艺。低格调的搞笑，无底线的放纵，博眼球的娱乐，不知止的欲望，对文艺有百害而无一利！广大文艺工作者要心怀对艺术的敬畏之心和对专业的赤诚之心，下真功夫、练真本事、求真名声。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A451AC-5332-DACC-06A1-E63F7680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68" y="3559875"/>
            <a:ext cx="5160222" cy="29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77C3CF-5509-3848-7F3B-342F8B420714}"/>
              </a:ext>
            </a:extLst>
          </p:cNvPr>
          <p:cNvSpPr txBox="1"/>
          <p:nvPr/>
        </p:nvSpPr>
        <p:spPr>
          <a:xfrm>
            <a:off x="4257063" y="581326"/>
            <a:ext cx="367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促进艺术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7A1F62-C47D-9035-2A2B-8B9E05754E10}"/>
              </a:ext>
            </a:extLst>
          </p:cNvPr>
          <p:cNvSpPr txBox="1"/>
          <p:nvPr/>
        </p:nvSpPr>
        <p:spPr>
          <a:xfrm>
            <a:off x="2770704" y="1921864"/>
            <a:ext cx="126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分辨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1EE6FA-32FB-81B2-6992-24FF951959EA}"/>
              </a:ext>
            </a:extLst>
          </p:cNvPr>
          <p:cNvSpPr txBox="1"/>
          <p:nvPr/>
        </p:nvSpPr>
        <p:spPr>
          <a:xfrm>
            <a:off x="5461431" y="1921864"/>
            <a:ext cx="126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评价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88C8BD-18B5-4448-42FF-F53CFB97F773}"/>
              </a:ext>
            </a:extLst>
          </p:cNvPr>
          <p:cNvSpPr txBox="1"/>
          <p:nvPr/>
        </p:nvSpPr>
        <p:spPr>
          <a:xfrm>
            <a:off x="8152158" y="1921864"/>
            <a:ext cx="126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判断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E622F0B-463F-32FC-12E2-161B63309ECB}"/>
              </a:ext>
            </a:extLst>
          </p:cNvPr>
          <p:cNvSpPr txBox="1">
            <a:spLocks/>
          </p:cNvSpPr>
          <p:nvPr/>
        </p:nvSpPr>
        <p:spPr>
          <a:xfrm>
            <a:off x="816665" y="3063532"/>
            <a:ext cx="10558670" cy="297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要识才、爱才、敬才、用才，引导青年文艺工作者守正道、走大道，鼓励他们多创新、出精品，支持他们挑大梁、当主角，让当代中国文学家、艺术家像泉水一样奔涌而出，让中国文艺的天空更加群星灿烂。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4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D4FF83-D49E-3DFD-0A17-34D8D1AC0CFC}"/>
              </a:ext>
            </a:extLst>
          </p:cNvPr>
          <p:cNvSpPr txBox="1"/>
          <p:nvPr/>
        </p:nvSpPr>
        <p:spPr>
          <a:xfrm>
            <a:off x="4244285" y="994742"/>
            <a:ext cx="4187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人民</a:t>
            </a:r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服务</a:t>
            </a:r>
            <a:endParaRPr lang="en-US" altLang="zh-CN" sz="6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0958E-8010-39EC-6C56-E6323429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48" y="2706008"/>
            <a:ext cx="4650252" cy="27901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D80B18-C44C-FEE7-6442-E1166394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3" y="2803989"/>
            <a:ext cx="4568602" cy="27411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D1E365-369C-FFC9-44C6-1F9AA0E1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71" y="2953815"/>
            <a:ext cx="4002685" cy="24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D4FF83-D49E-3DFD-0A17-34D8D1AC0CFC}"/>
              </a:ext>
            </a:extLst>
          </p:cNvPr>
          <p:cNvSpPr txBox="1"/>
          <p:nvPr/>
        </p:nvSpPr>
        <p:spPr>
          <a:xfrm>
            <a:off x="4244285" y="994742"/>
            <a:ext cx="4187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为人民服务</a:t>
            </a:r>
            <a:endParaRPr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0958E-8010-39EC-6C56-E6323429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48" y="2706008"/>
            <a:ext cx="4650252" cy="27901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D80B18-C44C-FEE7-6442-E1166394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3" y="2803989"/>
            <a:ext cx="4568602" cy="27411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D1E365-369C-FFC9-44C6-1F9AA0E16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71" y="2953815"/>
            <a:ext cx="4002685" cy="24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D4FF83-D49E-3DFD-0A17-34D8D1AC0CFC}"/>
              </a:ext>
            </a:extLst>
          </p:cNvPr>
          <p:cNvSpPr txBox="1"/>
          <p:nvPr/>
        </p:nvSpPr>
        <p:spPr>
          <a:xfrm>
            <a:off x="4238460" y="2921168"/>
            <a:ext cx="4187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感谢聆听！</a:t>
            </a:r>
            <a:endParaRPr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9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724337-2C0A-8EB3-20DF-9AEC82A7E88E}"/>
              </a:ext>
            </a:extLst>
          </p:cNvPr>
          <p:cNvSpPr txBox="1"/>
          <p:nvPr/>
        </p:nvSpPr>
        <p:spPr>
          <a:xfrm>
            <a:off x="845138" y="541582"/>
            <a:ext cx="223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2015.8.10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E3D5C8-A2CB-57A1-FB4F-1B1DBC32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71" y="546527"/>
            <a:ext cx="5053049" cy="2071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26A996-344D-BB50-40F1-3F8C33594BE3}"/>
              </a:ext>
            </a:extLst>
          </p:cNvPr>
          <p:cNvSpPr txBox="1"/>
          <p:nvPr/>
        </p:nvSpPr>
        <p:spPr>
          <a:xfrm>
            <a:off x="598637" y="1735998"/>
            <a:ext cx="138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赵雷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666CF3-9616-B599-CEAB-1A7D752C6467}"/>
              </a:ext>
            </a:extLst>
          </p:cNvPr>
          <p:cNvSpPr txBox="1"/>
          <p:nvPr/>
        </p:nvSpPr>
        <p:spPr>
          <a:xfrm>
            <a:off x="598637" y="2651707"/>
            <a:ext cx="186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张震岳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8BA7B7-C3C7-B757-03F1-7620BB72F25D}"/>
              </a:ext>
            </a:extLst>
          </p:cNvPr>
          <p:cNvSpPr txBox="1"/>
          <p:nvPr/>
        </p:nvSpPr>
        <p:spPr>
          <a:xfrm>
            <a:off x="2010951" y="1735998"/>
            <a:ext cx="133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李志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1535C4-3F0B-5ACA-AEB6-6201AD25E9EB}"/>
              </a:ext>
            </a:extLst>
          </p:cNvPr>
          <p:cNvSpPr txBox="1"/>
          <p:nvPr/>
        </p:nvSpPr>
        <p:spPr>
          <a:xfrm>
            <a:off x="2522547" y="2651707"/>
            <a:ext cx="133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黑撒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5BE5B2-67EB-72DB-CA60-FA685EFCFAEF}"/>
              </a:ext>
            </a:extLst>
          </p:cNvPr>
          <p:cNvSpPr txBox="1"/>
          <p:nvPr/>
        </p:nvSpPr>
        <p:spPr>
          <a:xfrm>
            <a:off x="3579346" y="1735998"/>
            <a:ext cx="133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旺福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9479AD-BADF-3CB7-88E5-5AFC8953A22A}"/>
              </a:ext>
            </a:extLst>
          </p:cNvPr>
          <p:cNvSpPr txBox="1"/>
          <p:nvPr/>
        </p:nvSpPr>
        <p:spPr>
          <a:xfrm>
            <a:off x="3913237" y="2618230"/>
            <a:ext cx="133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许嵩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456432-4442-6121-121E-4FACAA3D9CA1}"/>
              </a:ext>
            </a:extLst>
          </p:cNvPr>
          <p:cNvSpPr txBox="1"/>
          <p:nvPr/>
        </p:nvSpPr>
        <p:spPr>
          <a:xfrm>
            <a:off x="6116956" y="3295514"/>
            <a:ext cx="138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低俗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46E6FA-0D58-B238-55F2-4C86F074DCE3}"/>
              </a:ext>
            </a:extLst>
          </p:cNvPr>
          <p:cNvSpPr txBox="1"/>
          <p:nvPr/>
        </p:nvSpPr>
        <p:spPr>
          <a:xfrm>
            <a:off x="6155895" y="4003400"/>
            <a:ext cx="138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煽动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C9EB27-4DDF-7585-49B3-799EC0260CDA}"/>
              </a:ext>
            </a:extLst>
          </p:cNvPr>
          <p:cNvSpPr txBox="1"/>
          <p:nvPr/>
        </p:nvSpPr>
        <p:spPr>
          <a:xfrm>
            <a:off x="6116956" y="4715910"/>
            <a:ext cx="280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负面价值观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6633D2-4BAF-BAA7-78FE-5C63CF0D7120}"/>
              </a:ext>
            </a:extLst>
          </p:cNvPr>
          <p:cNvSpPr txBox="1"/>
          <p:nvPr/>
        </p:nvSpPr>
        <p:spPr>
          <a:xfrm>
            <a:off x="8700052" y="3590607"/>
            <a:ext cx="1802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反讽？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9347EF-7CAB-7A47-8C12-3D1BDBECBE4A}"/>
              </a:ext>
            </a:extLst>
          </p:cNvPr>
          <p:cNvSpPr txBox="1"/>
          <p:nvPr/>
        </p:nvSpPr>
        <p:spPr>
          <a:xfrm>
            <a:off x="9488557" y="4361967"/>
            <a:ext cx="1802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发泄？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464D7DF-48C9-400E-6068-1D900C140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07" y="3567416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724337-2C0A-8EB3-20DF-9AEC82A7E88E}"/>
              </a:ext>
            </a:extLst>
          </p:cNvPr>
          <p:cNvSpPr txBox="1"/>
          <p:nvPr/>
        </p:nvSpPr>
        <p:spPr>
          <a:xfrm>
            <a:off x="686112" y="5557530"/>
            <a:ext cx="2232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2013.4.6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FC4E83-C66D-8C27-662E-5299B61C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18" y="505589"/>
            <a:ext cx="4546144" cy="321226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5FA35BB-AFA0-8BD3-C507-66AD38EA1344}"/>
              </a:ext>
            </a:extLst>
          </p:cNvPr>
          <p:cNvSpPr txBox="1"/>
          <p:nvPr/>
        </p:nvSpPr>
        <p:spPr>
          <a:xfrm>
            <a:off x="1720884" y="1862985"/>
            <a:ext cx="239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模仿剧情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C6D001-9808-639E-6C27-130ADAD07EBB}"/>
              </a:ext>
            </a:extLst>
          </p:cNvPr>
          <p:cNvSpPr txBox="1"/>
          <p:nvPr/>
        </p:nvSpPr>
        <p:spPr>
          <a:xfrm>
            <a:off x="1898308" y="2859710"/>
            <a:ext cx="3333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两人严重烧伤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2B14C8-55EE-B310-78E5-D1EAACDEC14D}"/>
              </a:ext>
            </a:extLst>
          </p:cNvPr>
          <p:cNvSpPr txBox="1"/>
          <p:nvPr/>
        </p:nvSpPr>
        <p:spPr>
          <a:xfrm>
            <a:off x="3705606" y="4503294"/>
            <a:ext cx="478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停播赔偿、下架整改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7C297E-3748-8B8F-74E4-DD8BA5C2EFB1}"/>
              </a:ext>
            </a:extLst>
          </p:cNvPr>
          <p:cNvSpPr txBox="1"/>
          <p:nvPr/>
        </p:nvSpPr>
        <p:spPr>
          <a:xfrm>
            <a:off x="760549" y="890788"/>
            <a:ext cx="280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二年级学生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6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D37A-BC8D-4285-B3C6-809F28D16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艺术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审查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44293-0194-4831-9AA6-87B248B5B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丁袭明 吴舜唐欣 郑滕飞</a:t>
            </a:r>
          </a:p>
        </p:txBody>
      </p:sp>
    </p:spTree>
    <p:extLst>
      <p:ext uri="{BB962C8B-B14F-4D97-AF65-F5344CB8AC3E}">
        <p14:creationId xmlns:p14="http://schemas.microsoft.com/office/powerpoint/2010/main" val="38860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2"/>
            <a:ext cx="10515600" cy="275645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    “在我们无产阶级专政的国家里，无论在党内还是在思想界、文艺界，主要的和占统治地位的必须力争是香花，是马克思主义。”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【《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毛泽东文集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卷，人民出版社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1996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年版，第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331—332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页。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4AE64E-E054-4443-67B6-41EE1D451D38}"/>
              </a:ext>
            </a:extLst>
          </p:cNvPr>
          <p:cNvSpPr txBox="1"/>
          <p:nvPr/>
        </p:nvSpPr>
        <p:spPr>
          <a:xfrm>
            <a:off x="1161853" y="3117575"/>
            <a:ext cx="36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新闻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党报理论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1A37DD-F378-6707-CDC6-357045BFB4CE}"/>
              </a:ext>
            </a:extLst>
          </p:cNvPr>
          <p:cNvSpPr txBox="1"/>
          <p:nvPr/>
        </p:nvSpPr>
        <p:spPr>
          <a:xfrm>
            <a:off x="7407968" y="3521766"/>
            <a:ext cx="233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阶级艺术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1844A-83F0-535F-B9C0-547FBDBAC9AD}"/>
              </a:ext>
            </a:extLst>
          </p:cNvPr>
          <p:cNvSpPr txBox="1"/>
          <p:nvPr/>
        </p:nvSpPr>
        <p:spPr>
          <a:xfrm>
            <a:off x="1989226" y="4880665"/>
            <a:ext cx="821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1943-《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延安文艺座谈会上的讲话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77790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2"/>
            <a:ext cx="10515600" cy="1888434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第十一届三中全会后 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1986</a:t>
            </a: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关于在文化单位实行有偿服务，开展以文补文活动的通知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4AE64E-E054-4443-67B6-41EE1D451D38}"/>
              </a:ext>
            </a:extLst>
          </p:cNvPr>
          <p:cNvSpPr txBox="1"/>
          <p:nvPr/>
        </p:nvSpPr>
        <p:spPr>
          <a:xfrm>
            <a:off x="1334132" y="2763632"/>
            <a:ext cx="260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事业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产业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1A37DD-F378-6707-CDC6-357045BFB4CE}"/>
              </a:ext>
            </a:extLst>
          </p:cNvPr>
          <p:cNvSpPr txBox="1"/>
          <p:nvPr/>
        </p:nvSpPr>
        <p:spPr>
          <a:xfrm>
            <a:off x="8289235" y="3785153"/>
            <a:ext cx="286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文化现代化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1844A-83F0-535F-B9C0-547FBDBAC9AD}"/>
              </a:ext>
            </a:extLst>
          </p:cNvPr>
          <p:cNvSpPr txBox="1"/>
          <p:nvPr/>
        </p:nvSpPr>
        <p:spPr>
          <a:xfrm>
            <a:off x="2963261" y="5158961"/>
            <a:ext cx="580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“以我为主，博采众长”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FA9F25-A2E4-C027-0E71-59764AAE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81" y="2451580"/>
            <a:ext cx="3218321" cy="2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4FE8B-FE7F-84E1-3D76-2E196CF496BC}"/>
              </a:ext>
            </a:extLst>
          </p:cNvPr>
          <p:cNvSpPr txBox="1"/>
          <p:nvPr/>
        </p:nvSpPr>
        <p:spPr>
          <a:xfrm>
            <a:off x="4983962" y="2721114"/>
            <a:ext cx="2224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现代艺术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BC1741-DD80-BBC0-D5B7-4EBB8CA2D25F}"/>
              </a:ext>
            </a:extLst>
          </p:cNvPr>
          <p:cNvSpPr txBox="1"/>
          <p:nvPr/>
        </p:nvSpPr>
        <p:spPr>
          <a:xfrm>
            <a:off x="2201005" y="1376019"/>
            <a:ext cx="120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感官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DA4675-1E28-88C1-FFBF-8294094B8FD0}"/>
              </a:ext>
            </a:extLst>
          </p:cNvPr>
          <p:cNvSpPr txBox="1"/>
          <p:nvPr/>
        </p:nvSpPr>
        <p:spPr>
          <a:xfrm>
            <a:off x="5673075" y="509107"/>
            <a:ext cx="120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体验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4A3D19-A8C4-9132-B4E0-DA779EAFCE6E}"/>
              </a:ext>
            </a:extLst>
          </p:cNvPr>
          <p:cNvSpPr txBox="1"/>
          <p:nvPr/>
        </p:nvSpPr>
        <p:spPr>
          <a:xfrm>
            <a:off x="8899978" y="1570936"/>
            <a:ext cx="120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参与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0C9EC7-0832-0DDB-77B2-5AF33B1787EC}"/>
              </a:ext>
            </a:extLst>
          </p:cNvPr>
          <p:cNvSpPr txBox="1"/>
          <p:nvPr/>
        </p:nvSpPr>
        <p:spPr>
          <a:xfrm>
            <a:off x="5772465" y="4775203"/>
            <a:ext cx="120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共情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47A2A7-4561-CB00-F69D-F66688CBB37B}"/>
              </a:ext>
            </a:extLst>
          </p:cNvPr>
          <p:cNvSpPr txBox="1"/>
          <p:nvPr/>
        </p:nvSpPr>
        <p:spPr>
          <a:xfrm>
            <a:off x="8701767" y="3999950"/>
            <a:ext cx="120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思考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F6FF2D-BA62-7EE3-ACE3-6206684B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6" y="2721114"/>
            <a:ext cx="4048155" cy="37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B7581-AF0B-40A8-AF5C-A4B22D0E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1"/>
            <a:ext cx="10515600" cy="35648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1954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年宪法：国家对于从事科学、教育、文学、艺术和其他文化事业的公民的创造性工作，给以鼓励和帮助。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1982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年宪法：国家对于从事教育、科学、技术、文学、艺术和其他文化事业的公民的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有益于人民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的创造性工作，给以鼓励和帮助。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7AF4FB-86C7-B703-A1C2-E9C26A0A894B}"/>
              </a:ext>
            </a:extLst>
          </p:cNvPr>
          <p:cNvSpPr txBox="1"/>
          <p:nvPr/>
        </p:nvSpPr>
        <p:spPr>
          <a:xfrm>
            <a:off x="1346239" y="3743742"/>
            <a:ext cx="433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鼓励与帮助的条件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685044-4A0E-6274-EE44-4C7CE3180E32}"/>
              </a:ext>
            </a:extLst>
          </p:cNvPr>
          <p:cNvSpPr txBox="1"/>
          <p:nvPr/>
        </p:nvSpPr>
        <p:spPr>
          <a:xfrm>
            <a:off x="6971215" y="4245116"/>
            <a:ext cx="433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构成艺术的条件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BCBB2-F078-904D-A960-B51B3DF9C83A}"/>
              </a:ext>
            </a:extLst>
          </p:cNvPr>
          <p:cNvSpPr txBox="1"/>
          <p:nvPr/>
        </p:nvSpPr>
        <p:spPr>
          <a:xfrm>
            <a:off x="301487" y="4451628"/>
            <a:ext cx="11589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中华人民共和国公民有进行科学研究、文学艺术创作和其他文化活动的自由。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2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269</TotalTime>
  <Words>993</Words>
  <Application>Microsoft Office PowerPoint</Application>
  <PresentationFormat>宽屏</PresentationFormat>
  <Paragraphs>137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楷体</vt:lpstr>
      <vt:lpstr>Calibri</vt:lpstr>
      <vt:lpstr>Calibri Light</vt:lpstr>
      <vt:lpstr>Times New Roman</vt:lpstr>
      <vt:lpstr>Wingdings 2</vt:lpstr>
      <vt:lpstr>HDOfficeLightV0</vt:lpstr>
      <vt:lpstr>PowerPoint 演示文稿</vt:lpstr>
      <vt:lpstr>PowerPoint 演示文稿</vt:lpstr>
      <vt:lpstr>PowerPoint 演示文稿</vt:lpstr>
      <vt:lpstr>PowerPoint 演示文稿</vt:lpstr>
      <vt:lpstr>艺术&amp;审查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艺术审查</dc:title>
  <dc:creator>Richard Z</dc:creator>
  <cp:lastModifiedBy>Richard Z</cp:lastModifiedBy>
  <cp:revision>82</cp:revision>
  <dcterms:created xsi:type="dcterms:W3CDTF">2022-05-01T17:14:51Z</dcterms:created>
  <dcterms:modified xsi:type="dcterms:W3CDTF">2022-05-02T20:48:10Z</dcterms:modified>
</cp:coreProperties>
</file>